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0"/>
  </p:notesMasterIdLst>
  <p:sldIdLst>
    <p:sldId id="257" r:id="rId2"/>
    <p:sldId id="258" r:id="rId3"/>
    <p:sldId id="260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334" r:id="rId12"/>
    <p:sldId id="268" r:id="rId13"/>
    <p:sldId id="306" r:id="rId14"/>
    <p:sldId id="269" r:id="rId15"/>
    <p:sldId id="294" r:id="rId16"/>
    <p:sldId id="297" r:id="rId17"/>
    <p:sldId id="298" r:id="rId18"/>
    <p:sldId id="299" r:id="rId19"/>
    <p:sldId id="332" r:id="rId20"/>
    <p:sldId id="270" r:id="rId21"/>
    <p:sldId id="333" r:id="rId22"/>
    <p:sldId id="273" r:id="rId23"/>
    <p:sldId id="277" r:id="rId24"/>
    <p:sldId id="325" r:id="rId25"/>
    <p:sldId id="278" r:id="rId26"/>
    <p:sldId id="326" r:id="rId27"/>
    <p:sldId id="279" r:id="rId28"/>
    <p:sldId id="327" r:id="rId29"/>
    <p:sldId id="280" r:id="rId30"/>
    <p:sldId id="328" r:id="rId31"/>
    <p:sldId id="281" r:id="rId32"/>
    <p:sldId id="329" r:id="rId33"/>
    <p:sldId id="282" r:id="rId34"/>
    <p:sldId id="330" r:id="rId35"/>
    <p:sldId id="287" r:id="rId36"/>
    <p:sldId id="331" r:id="rId37"/>
    <p:sldId id="295" r:id="rId38"/>
    <p:sldId id="302" r:id="rId39"/>
    <p:sldId id="303" r:id="rId40"/>
    <p:sldId id="274" r:id="rId41"/>
    <p:sldId id="275" r:id="rId42"/>
    <p:sldId id="286" r:id="rId43"/>
    <p:sldId id="276" r:id="rId44"/>
    <p:sldId id="283" r:id="rId45"/>
    <p:sldId id="304" r:id="rId46"/>
    <p:sldId id="305" r:id="rId47"/>
    <p:sldId id="307" r:id="rId48"/>
    <p:sldId id="308" r:id="rId49"/>
    <p:sldId id="290" r:id="rId50"/>
    <p:sldId id="316" r:id="rId51"/>
    <p:sldId id="317" r:id="rId52"/>
    <p:sldId id="318" r:id="rId53"/>
    <p:sldId id="319" r:id="rId54"/>
    <p:sldId id="320" r:id="rId55"/>
    <p:sldId id="321" r:id="rId56"/>
    <p:sldId id="322" r:id="rId57"/>
    <p:sldId id="323" r:id="rId58"/>
    <p:sldId id="324" r:id="rId5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5690" autoAdjust="0"/>
    <p:restoredTop sz="79714" autoAdjust="0"/>
  </p:normalViewPr>
  <p:slideViewPr>
    <p:cSldViewPr>
      <p:cViewPr>
        <p:scale>
          <a:sx n="70" d="100"/>
          <a:sy n="70" d="100"/>
        </p:scale>
        <p:origin x="-810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55F67-9120-4AA9-A128-AE0245F21062}" type="datetimeFigureOut">
              <a:rPr lang="ru-RU" smtClean="0"/>
              <a:pPr/>
              <a:t>18.05.2011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FF9FB-AF56-4395-97CD-749BEF7721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FF9FB-AF56-4395-97CD-749BEF77213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307E-8DED-4B08-BF6F-FA06DFD412CF}" type="datetimeFigureOut">
              <a:rPr lang="ru-RU" smtClean="0"/>
              <a:pPr/>
              <a:t>18.05.2011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68C9B-3A2F-4CD7-8E30-611D6AD4A7E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307E-8DED-4B08-BF6F-FA06DFD412CF}" type="datetimeFigureOut">
              <a:rPr lang="ru-RU" smtClean="0"/>
              <a:pPr/>
              <a:t>18.05.2011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68C9B-3A2F-4CD7-8E30-611D6AD4A7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307E-8DED-4B08-BF6F-FA06DFD412CF}" type="datetimeFigureOut">
              <a:rPr lang="ru-RU" smtClean="0"/>
              <a:pPr/>
              <a:t>18.05.2011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68C9B-3A2F-4CD7-8E30-611D6AD4A7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307E-8DED-4B08-BF6F-FA06DFD412CF}" type="datetimeFigureOut">
              <a:rPr lang="ru-RU" smtClean="0"/>
              <a:pPr/>
              <a:t>18.05.2011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68C9B-3A2F-4CD7-8E30-611D6AD4A7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307E-8DED-4B08-BF6F-FA06DFD412CF}" type="datetimeFigureOut">
              <a:rPr lang="ru-RU" smtClean="0"/>
              <a:pPr/>
              <a:t>18.05.2011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AE68C9B-3A2F-4CD7-8E30-611D6AD4A7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307E-8DED-4B08-BF6F-FA06DFD412CF}" type="datetimeFigureOut">
              <a:rPr lang="ru-RU" smtClean="0"/>
              <a:pPr/>
              <a:t>18.05.2011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68C9B-3A2F-4CD7-8E30-611D6AD4A7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307E-8DED-4B08-BF6F-FA06DFD412CF}" type="datetimeFigureOut">
              <a:rPr lang="ru-RU" smtClean="0"/>
              <a:pPr/>
              <a:t>18.05.2011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68C9B-3A2F-4CD7-8E30-611D6AD4A7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307E-8DED-4B08-BF6F-FA06DFD412CF}" type="datetimeFigureOut">
              <a:rPr lang="ru-RU" smtClean="0"/>
              <a:pPr/>
              <a:t>18.05.2011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68C9B-3A2F-4CD7-8E30-611D6AD4A7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307E-8DED-4B08-BF6F-FA06DFD412CF}" type="datetimeFigureOut">
              <a:rPr lang="ru-RU" smtClean="0"/>
              <a:pPr/>
              <a:t>18.05.2011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68C9B-3A2F-4CD7-8E30-611D6AD4A7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307E-8DED-4B08-BF6F-FA06DFD412CF}" type="datetimeFigureOut">
              <a:rPr lang="ru-RU" smtClean="0"/>
              <a:pPr/>
              <a:t>18.05.2011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68C9B-3A2F-4CD7-8E30-611D6AD4A7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307E-8DED-4B08-BF6F-FA06DFD412CF}" type="datetimeFigureOut">
              <a:rPr lang="ru-RU" smtClean="0"/>
              <a:pPr/>
              <a:t>18.05.2011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68C9B-3A2F-4CD7-8E30-611D6AD4A7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C8C307E-8DED-4B08-BF6F-FA06DFD412CF}" type="datetimeFigureOut">
              <a:rPr lang="ru-RU" smtClean="0"/>
              <a:pPr/>
              <a:t>18.05.2011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AE68C9B-3A2F-4CD7-8E30-611D6AD4A7E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E:\&#1053;&#1077;&#1076;&#1077;&#1083;&#1103;%20&#1088;&#1091;&#1089;&#1089;&#1082;&#1086;&#1075;&#1086;%20&#1103;&#1079;&#1099;&#1082;&#1072;\&#1095;&#1090;&#1086;%20&#1075;&#1076;&#1077;%20&#1082;&#1086;&#1075;&#1076;&#1072;.wma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H:\&#1063;&#1090;&#1086;%20&#1043;&#1076;&#1077;%20&#1050;&#1086;&#1075;&#1076;&#1072;\01%20&#1044;&#1086;&#1088;&#1086;&#1078;&#1082;&#1072;%201.wma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ANKA\Desktop\&#1063;&#1090;&#1086;,%20&#1075;&#1076;&#1077;,%20&#1082;&#1086;&#1075;&#1076;&#1072;\&#1075;&#1086;&#1085;&#1075;.mp3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5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56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5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ANKA\Desktop\&#1063;&#1090;&#1086;,%20&#1075;&#1076;&#1077;,%20&#1082;&#1086;&#1075;&#1076;&#1072;\&#1075;&#1086;&#1085;&#1075;.mp3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ANKA\Desktop\&#1063;&#1090;&#1086;,%20&#1075;&#1076;&#1077;,%20&#1082;&#1086;&#1075;&#1076;&#1072;\&#1075;&#1086;&#1085;&#1075;.mp3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5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NKA\Desktop\&#1063;&#1090;&#1086;,%20&#1075;&#1076;&#1077;,%20&#1082;&#1086;&#1075;&#1076;&#1072;\&#1075;&#1086;&#1085;&#1075;.mp3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H:\&#1063;&#1090;&#1086;%20&#1043;&#1076;&#1077;%20&#1050;&#1086;&#1075;&#1076;&#1072;\01%20&#1044;&#1086;&#1088;&#1086;&#1078;&#1082;&#1072;%201.wma" TargetMode="External"/><Relationship Id="rId4" Type="http://schemas.openxmlformats.org/officeDocument/2006/relationships/slide" Target="slide5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ANKA\Desktop\&#1063;&#1090;&#1086;,%20&#1075;&#1076;&#1077;,%20&#1082;&#1086;&#1075;&#1076;&#1072;\&#1075;&#1086;&#1085;&#1075;.mp3" TargetMode="Externa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2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NKA\Desktop\&#1063;&#1090;&#1086;,%20&#1075;&#1076;&#1077;,%20&#1082;&#1086;&#1075;&#1076;&#1072;\&#1075;&#1086;&#1085;&#1075;.mp3" TargetMode="Externa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NKA\Desktop\&#1063;&#1090;&#1086;,%20&#1075;&#1076;&#1077;,%20&#1082;&#1086;&#1075;&#1076;&#1072;\&#1075;&#1086;&#1085;&#1075;.mp3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NKA\Desktop\&#1063;&#1090;&#1086;,%20&#1075;&#1076;&#1077;,%20&#1082;&#1086;&#1075;&#1076;&#1072;\&#1075;&#1086;&#1085;&#1075;.mp3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H:\&#1063;&#1090;&#1086;%20&#1043;&#1076;&#1077;%20&#1050;&#1086;&#1075;&#1076;&#1072;\02%20&#1044;&#1086;&#1088;&#1086;&#1078;&#1082;&#1072;%202.wma" TargetMode="External"/><Relationship Id="rId4" Type="http://schemas.openxmlformats.org/officeDocument/2006/relationships/image" Target="../media/image19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ANKA\Desktop\&#1063;&#1090;&#1086;,%20&#1075;&#1076;&#1077;,%20&#1082;&#1086;&#1075;&#1076;&#1072;\&#1075;&#1086;&#1085;&#1075;.mp3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53.xml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slide" Target="slide19.xml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" Target="slide20.xml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NKA\Desktop\&#1063;&#1090;&#1086;,%20&#1075;&#1076;&#1077;,%20&#1082;&#1086;&#1075;&#1076;&#1072;\&#1075;&#1086;&#1085;&#1075;.mp3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NKA\Desktop\&#1063;&#1090;&#1086;,%20&#1075;&#1076;&#1077;,%20&#1082;&#1086;&#1075;&#1076;&#1072;\&#1075;&#1086;&#1085;&#1075;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422593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ЛИТЕРАТУРНАЯ  </a:t>
            </a:r>
            <a: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ИГРА</a:t>
            </a:r>
            <a:b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ЧТО?  ГДЕ?  КОГДА?</a:t>
            </a:r>
            <a:endParaRPr lang="ru-RU" sz="6600" dirty="0">
              <a:solidFill>
                <a:srgbClr val="C00000"/>
              </a:solidFill>
            </a:endParaRPr>
          </a:p>
        </p:txBody>
      </p:sp>
      <p:pic>
        <p:nvPicPr>
          <p:cNvPr id="3" name="что где когд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00034" y="285728"/>
            <a:ext cx="714380" cy="714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35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01 Дорожка 1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858148" y="5786454"/>
            <a:ext cx="804866" cy="80486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7158" y="1500174"/>
            <a:ext cx="8429684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sz="34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2. Отец, Сергей Львович, происходил из старинного дворянского рода. Мать, Надежда Осиповна, была внучкой Ганнибала, «арапа Петра Великого».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4500570"/>
            <a:ext cx="807249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3. Учился в Царскосельском лицее. Первая поэма «Руслан и Людмила».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500042"/>
            <a:ext cx="8429684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sz="3400" b="1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1. Родился в Москве в 1799 году.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2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ПЕВ\Пушкин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85728"/>
            <a:ext cx="5357850" cy="6143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301038" cy="1928826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chemeClr val="bg1"/>
                </a:solidFill>
              </a:rPr>
              <a:t>1. Родился в Москве в 1814 году, в семье отставного капитана и богатой наследницы, урождённой Арсеньевой.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57158" y="2571744"/>
            <a:ext cx="8429684" cy="142876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2. Рано лишился матери, воспитывался бабушкой. В детстве часто болел.</a:t>
            </a:r>
            <a:endParaRPr kumimoji="0" lang="ru-RU" sz="32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4572008"/>
            <a:ext cx="8572560" cy="1500198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3. Бабушка три раза возила его на Кавказ лечиться. Был на Кубани, </a:t>
            </a:r>
            <a:r>
              <a:rPr kumimoji="0" lang="ru-RU" sz="3200" b="1" i="0" u="none" strike="noStrike" kern="1200" cap="none" spc="0" normalizeH="0" baseline="0" noProof="0" dirty="0" err="1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останавливал-ся</a:t>
            </a:r>
            <a:r>
              <a:rPr kumimoji="0" lang="ru-RU" sz="32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в Тамани.</a:t>
            </a:r>
            <a:endParaRPr kumimoji="0" lang="ru-RU" sz="32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ПЕВ\Лермонт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428604"/>
            <a:ext cx="5214974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643998" cy="1225536"/>
          </a:xfrm>
        </p:spPr>
        <p:txBody>
          <a:bodyPr>
            <a:normAutofit/>
          </a:bodyPr>
          <a:lstStyle/>
          <a:p>
            <a:pPr algn="l"/>
            <a:r>
              <a:rPr lang="ru-RU" sz="3700" dirty="0" smtClean="0">
                <a:solidFill>
                  <a:schemeClr val="bg1"/>
                </a:solidFill>
              </a:rPr>
              <a:t>1. Родился в 1860 году в Таганроге.</a:t>
            </a:r>
            <a:endParaRPr lang="ru-RU" sz="3700" dirty="0">
              <a:solidFill>
                <a:schemeClr val="bg1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14282" y="1857364"/>
            <a:ext cx="8572560" cy="1571636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7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2. Отец его был купцом и владел бакалейной лавкой.</a:t>
            </a:r>
            <a:endParaRPr kumimoji="0" lang="ru-RU" sz="37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14282" y="4000504"/>
            <a:ext cx="8643998" cy="215423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7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3. Закончил медицинский </a:t>
            </a:r>
            <a:r>
              <a:rPr kumimoji="0" lang="ru-RU" sz="3700" b="1" i="0" u="none" strike="noStrike" kern="1200" cap="none" spc="0" normalizeH="0" baseline="0" noProof="0" dirty="0" err="1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факуль-тет</a:t>
            </a:r>
            <a:r>
              <a:rPr kumimoji="0" lang="ru-RU" sz="37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Московского университета. Наряду с литературной работой вёл медицинскую практику.</a:t>
            </a:r>
            <a:endParaRPr kumimoji="0" lang="ru-RU" sz="37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ПЕВ\Чехов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57166"/>
            <a:ext cx="4857784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5456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3357562"/>
            <a:ext cx="8286807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0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Узнай героя по описанию</a:t>
            </a:r>
            <a:endParaRPr lang="ru-RU" sz="7000" b="1" cap="all" spc="0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928670"/>
            <a:ext cx="6009787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РАУНД  ЧЕТВЁРТЫЙ</a:t>
            </a:r>
            <a:endParaRPr lang="ru-RU" sz="7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7" name="гонг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00034" y="285728"/>
            <a:ext cx="928694" cy="928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1.Мужчина двенадцати вершков роста, сложенный богатырём… Одарённый необычайной силой, он работал за четверых – дело спорилось в его руках… Славный он был мужик, и не будь его несчастье, всякая девка охотно пошла бы за него замуж…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6643670" y="6215058"/>
            <a:ext cx="2500330" cy="642942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Проверка ответа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2. Ему было всего только десять лет с хвостиком. Он был коротенький, но очень плотный, лобастый, затылок широкий. Это был мальчик упрямый и сильный. «Мужичок в мешочке» называли его между собой учителя в школе.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6643670" y="6215058"/>
            <a:ext cx="2500330" cy="642942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Проверка ответа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428604"/>
            <a:ext cx="8229600" cy="507209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3. Он был из числа коренных, старых полковников: весь был он создан для бранной тревоги и отличался грубой прямотой своего нрава. Он любил простую жизнь казаков и считал себя законным защитником православия.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6643670" y="6215058"/>
            <a:ext cx="2500330" cy="642942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Проверка ответа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7290" y="714356"/>
            <a:ext cx="6858048" cy="54784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РАУНД  ПЕРВЫЙ</a:t>
            </a:r>
          </a:p>
          <a:p>
            <a:pPr algn="ctr"/>
            <a:endParaRPr lang="ru-RU" sz="7000" b="1" cap="all" spc="0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70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ЗНАЕТЕ  ЛИ  ВЫ?</a:t>
            </a:r>
            <a:endParaRPr lang="ru-RU" sz="7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гонг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28596" y="214290"/>
            <a:ext cx="1000132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7290" y="3786190"/>
            <a:ext cx="6228690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0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КТО? ГДЕ?</a:t>
            </a:r>
            <a:endParaRPr lang="ru-RU" sz="7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3042" y="928670"/>
            <a:ext cx="5572164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РАУНД  ПЯТЫЙ</a:t>
            </a:r>
            <a:endParaRPr lang="ru-RU" sz="7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гонг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00034" y="285728"/>
            <a:ext cx="1071570" cy="1071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500034" y="571480"/>
            <a:ext cx="8229600" cy="515462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Лермонтов, Пушкин, Тургенев,  Гоголь, Некрасов, Чехов.</a:t>
            </a:r>
            <a:b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100" b="1" i="0" u="none" strike="noStrike" kern="1200" cap="none" spc="0" normalizeH="0" baseline="0" noProof="0" dirty="0" err="1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Спасское-Лутовиново</a:t>
            </a: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, Михайловское, Тарханы, Большие Сорочинцы, Таганрог, </a:t>
            </a:r>
            <a:r>
              <a:rPr kumimoji="0" lang="ru-RU" sz="4100" b="1" i="0" u="none" strike="noStrike" kern="1200" cap="none" spc="0" normalizeH="0" baseline="0" noProof="0" dirty="0" err="1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Грешнёво</a:t>
            </a: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.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6643670" y="6215058"/>
            <a:ext cx="2500330" cy="642942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Проверка ответа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3071810"/>
            <a:ext cx="7786742" cy="30931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5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НАЗОВИ </a:t>
            </a:r>
          </a:p>
          <a:p>
            <a:pPr algn="ctr"/>
            <a:r>
              <a:rPr lang="ru-RU" sz="65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АВТОРА И ПРОИЗВЕДЕНИЕ</a:t>
            </a:r>
            <a:endParaRPr lang="ru-RU" sz="6500" b="1" cap="all" spc="0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500042"/>
            <a:ext cx="5054269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РАУНД  ШЕСТОЙ</a:t>
            </a:r>
            <a:endParaRPr lang="ru-RU" sz="7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гонг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00034" y="285728"/>
            <a:ext cx="1071570" cy="1071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1175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1.У лукоморья дуб зелёный,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Златая цепь на дубе том.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И днём и ночью кот учёный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Всё ходит по цепи кругом.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1175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1.У лукоморья дуб зелёный,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Златая цепь на дубе том.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И днём и ночью кот учёный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Всё ходит по цепи кругом.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А.С.Пушкин 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«Руслан и Людмила»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4051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2. Как сходилися, собиралися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Удалые бойцы московские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На Москву-реку, на кулачный бой,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Разгуляться для праздника, потешиться.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215106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2. Как сходилися, собиралися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Удалые бойцы московские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На Москву-реку, на кулачный бой,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Разгуляться для праздника, потешиться. 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          М.Ю.Лермонтов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«Песня про царя Ивана  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          Васильевича…»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5654692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3.  …А поворотись-ка, сын! Экий ты смешной какой! Что это на вас за поповские подрясники? И эдак все ходят в академии?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5572164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3.  …А поворотись-ка, сын! Экий ты смешной какой! Что это на вас за поповские подрясники? И эдак все ходят в академии?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                   Н.В.Гоголь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          «Тарас </a:t>
            </a:r>
            <a:r>
              <a:rPr lang="ru-RU" dirty="0" err="1" smtClean="0">
                <a:solidFill>
                  <a:srgbClr val="FF0000"/>
                </a:solidFill>
              </a:rPr>
              <a:t>Бульба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54494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4. Через базарную площадь идёт полицейский надзиратель в новой шинели и с узелком в руке.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>
            <a:normAutofit fontScale="90000"/>
          </a:bodyPr>
          <a:lstStyle/>
          <a:p>
            <a:pPr algn="l">
              <a:spcBef>
                <a:spcPts val="600"/>
              </a:spcBef>
              <a:spcAft>
                <a:spcPts val="600"/>
              </a:spcAft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>
                <a:solidFill>
                  <a:srgbClr val="FF0000"/>
                </a:solidFill>
              </a:rPr>
              <a:t>КТО  ИЗ ЛИТЕРАТУРНЫХ  ГЕРОЕВ…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</a:rPr>
              <a:t>1. …проник в дом врага своего в качестве учителя-француза…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2. …выпросил у царицы черевички для любимой…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3. …сгорел заживо…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01 Дорожка 1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662882" y="428604"/>
            <a:ext cx="785818" cy="785818"/>
          </a:xfrm>
          <a:prstGeom prst="rect">
            <a:avLst/>
          </a:prstGeom>
        </p:spPr>
      </p:pic>
      <p:sp>
        <p:nvSpPr>
          <p:cNvPr id="4" name="Стрелка вправо 3">
            <a:hlinkClick r:id="rId4" action="ppaction://hlinksldjump"/>
          </p:cNvPr>
          <p:cNvSpPr/>
          <p:nvPr/>
        </p:nvSpPr>
        <p:spPr>
          <a:xfrm>
            <a:off x="6643670" y="6215058"/>
            <a:ext cx="2500330" cy="642942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Проверка ответа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54494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4. Через базарную площадь идёт полицейский надзиратель в новой шинели и с узелком в руке.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  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А.П.Чехов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                  «Хамелеон»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894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5.…Во дни сомнений, во дни тягостных раздумий о судьбах моей родины, - ты один мне поддержка и опора, о великий, могучий, правдивый и свободный русский язык!...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894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5.…Во дни сомнений, во дни тягостных раздумий о судьбах моей родины, - ты один мне поддержка и опора, о великий, могучий, правдивый и свободный русский язык!...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                      И.С.Тургенев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                 «Русский язык»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6. На вокзале Николаевской железной дороги встретились два приятеля…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Приятели троекратно облобызались и устремили друг на друга глаза, полные слёз…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6. На вокзале Николаевской железной дороги встретились два приятеля…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Приятели троекратно облобызались и устремили друг на друга глаза, полные слёз…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                     А.П.Чехов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   «Толстый и тонкий»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7… Эту привычку к труду благородную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Нам бы не худо с тобой перенять…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Благослови же работу народную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И научись мужика уважать.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7… Эту привычку к труду благородную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Нам бы не худо с тобой перенять…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Благослови же работу народную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И научись мужика уважать.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                    Н.А.Некрасов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                    «Железная дорога»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sz="7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РАУНД  </a:t>
            </a:r>
            <a:br>
              <a:rPr lang="ru-RU" sz="7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7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СЕДЬМОЙ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sz="89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Жанры</a:t>
            </a: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" name="гонг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00034" y="285728"/>
            <a:ext cx="857256" cy="857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422593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</a:rPr>
              <a:t>1. «Тарас </a:t>
            </a:r>
            <a:r>
              <a:rPr lang="ru-RU" dirty="0" err="1" smtClean="0">
                <a:solidFill>
                  <a:schemeClr val="bg1"/>
                </a:solidFill>
              </a:rPr>
              <a:t>Бульба</a:t>
            </a:r>
            <a:r>
              <a:rPr lang="ru-RU" dirty="0" smtClean="0">
                <a:solidFill>
                  <a:schemeClr val="bg1"/>
                </a:solidFill>
              </a:rPr>
              <a:t>»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2. «Толстый и тонкий»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3. «Полтава»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4. «Повесть о том, как один мужик двух генералов прокормил»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5. «Железная дорога»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Проверка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1. «Тарас </a:t>
            </a:r>
            <a:r>
              <a:rPr lang="ru-RU" dirty="0" err="1" smtClean="0">
                <a:solidFill>
                  <a:schemeClr val="bg1"/>
                </a:solidFill>
              </a:rPr>
              <a:t>Бульба</a:t>
            </a:r>
            <a:r>
              <a:rPr lang="ru-RU" dirty="0" smtClean="0">
                <a:solidFill>
                  <a:schemeClr val="bg1"/>
                </a:solidFill>
              </a:rPr>
              <a:t>» - повесть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2. «Толстый и тонкий» - рассказ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3. «Полтава» - поэма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4. «Повесть о том, как один мужик двух генералов прокормил» - сказка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5. «Железная дорога» -стихотворение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608332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КОМУ ПРИНАДЛЕЖАТ СЛОВА?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solidFill>
                  <a:schemeClr val="bg1"/>
                </a:solidFill>
              </a:rPr>
              <a:t>1. …Есть ещё порох в пороховницах…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2. …Кто бы мог думать, что человеческая пища в первоначальном виде летает, плавает и на деревьях растёт…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3. …Пора обратить внимание на подобных господ, не желающих подчиняться постановлениям! Как оштрафуют его мерзавца, так он узнает у меня, что значит собака и прочий бродячий скот! Я ему покажу кузькину мать!...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6643670" y="6215058"/>
            <a:ext cx="2500330" cy="642942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Проверка ответа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1071546"/>
            <a:ext cx="7572428" cy="430887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РАУНД  ВОСЬМОЙ</a:t>
            </a:r>
          </a:p>
          <a:p>
            <a:pPr algn="ctr"/>
            <a:endParaRPr lang="ru-RU" sz="5400" b="1" cap="all" dirty="0" smtClean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80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ЗАЗЕРКАЛЬЕ</a:t>
            </a:r>
            <a:endParaRPr lang="ru-RU" sz="8000" b="1" cap="all" spc="0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гонг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28596" y="357166"/>
            <a:ext cx="1071570" cy="1071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5429288"/>
          </a:xfrm>
        </p:spPr>
        <p:txBody>
          <a:bodyPr>
            <a:normAutofit fontScale="90000"/>
          </a:bodyPr>
          <a:lstStyle/>
          <a:p>
            <a:pPr algn="l"/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>
                <a:solidFill>
                  <a:schemeClr val="bg1"/>
                </a:solidFill>
              </a:rPr>
              <a:t>1.«Двадцать один стол»</a:t>
            </a:r>
            <a:br>
              <a:rPr lang="ru-RU" sz="4800" dirty="0" smtClean="0">
                <a:solidFill>
                  <a:schemeClr val="bg1"/>
                </a:solidFill>
              </a:rPr>
            </a:br>
            <a:r>
              <a:rPr lang="ru-RU" sz="4800" dirty="0" smtClean="0">
                <a:solidFill>
                  <a:schemeClr val="bg1"/>
                </a:solidFill>
              </a:rPr>
              <a:t>2.«Письма рыбака»</a:t>
            </a:r>
            <a:br>
              <a:rPr lang="ru-RU" sz="4800" dirty="0" smtClean="0">
                <a:solidFill>
                  <a:schemeClr val="bg1"/>
                </a:solidFill>
              </a:rPr>
            </a:br>
            <a:r>
              <a:rPr lang="ru-RU" sz="4800" dirty="0" smtClean="0">
                <a:solidFill>
                  <a:schemeClr val="bg1"/>
                </a:solidFill>
              </a:rPr>
              <a:t>3.«Счастье от глупости»</a:t>
            </a:r>
            <a:br>
              <a:rPr lang="ru-RU" sz="4800" dirty="0" smtClean="0">
                <a:solidFill>
                  <a:schemeClr val="bg1"/>
                </a:solidFill>
              </a:rPr>
            </a:br>
            <a:r>
              <a:rPr lang="ru-RU" sz="4800" dirty="0" smtClean="0">
                <a:solidFill>
                  <a:schemeClr val="bg1"/>
                </a:solidFill>
              </a:rPr>
              <a:t>4.«Шумная Волга»</a:t>
            </a:r>
            <a:br>
              <a:rPr lang="ru-RU" sz="4800" dirty="0" smtClean="0">
                <a:solidFill>
                  <a:schemeClr val="bg1"/>
                </a:solidFill>
              </a:rPr>
            </a:br>
            <a:r>
              <a:rPr lang="ru-RU" sz="4800" dirty="0" smtClean="0">
                <a:solidFill>
                  <a:schemeClr val="bg1"/>
                </a:solidFill>
              </a:rPr>
              <a:t>5.«Сын прапорщика»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83188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Проверка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</a:rPr>
              <a:t>1. «Двенадцать стульев»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2. «Записки охотника»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3. «Горе от ума»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4. «Тихий Дон»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5. «Капитанская дочка»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571480"/>
            <a:ext cx="7429552" cy="47397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РАУНД  ДЕВЯТЫЙ</a:t>
            </a:r>
          </a:p>
          <a:p>
            <a:pPr algn="ctr"/>
            <a:endParaRPr lang="ru-RU" sz="5400" b="1" cap="all" dirty="0" smtClean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«КАК ХОРОШО  </a:t>
            </a:r>
          </a:p>
          <a:p>
            <a:pPr algn="ctr"/>
            <a:r>
              <a:rPr lang="ru-RU" sz="54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УМЕТЬ  ЧИТАТЬ…»</a:t>
            </a:r>
            <a:endParaRPr lang="ru-RU" sz="5400" b="1" cap="all" spc="0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" name="гонг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00034" y="357166"/>
            <a:ext cx="928694" cy="928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785795"/>
            <a:ext cx="7358114" cy="48628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Раунд  десятый</a:t>
            </a:r>
          </a:p>
          <a:p>
            <a:pPr algn="ctr"/>
            <a:endParaRPr lang="ru-RU" sz="50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60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РАССМОТРИМ ИЛЛЮСТРАЦИИ…</a:t>
            </a:r>
            <a:endParaRPr lang="ru-RU" sz="6000" b="1" cap="all" spc="0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3" name="гонг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57158" y="357166"/>
            <a:ext cx="1214446" cy="1214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:\ПЕВ\tarasbulba.jpg"/>
          <p:cNvPicPr>
            <a:picLocks noChangeAspect="1" noChangeArrowheads="1"/>
          </p:cNvPicPr>
          <p:nvPr/>
        </p:nvPicPr>
        <p:blipFill>
          <a:blip r:embed="rId3" cstate="print"/>
          <a:srcRect l="5165" r="2892" b="10588"/>
          <a:stretch>
            <a:fillRect/>
          </a:stretch>
        </p:blipFill>
        <p:spPr bwMode="auto">
          <a:xfrm>
            <a:off x="1071538" y="285728"/>
            <a:ext cx="7002804" cy="5979922"/>
          </a:xfrm>
          <a:prstGeom prst="rect">
            <a:avLst/>
          </a:prstGeom>
          <a:noFill/>
        </p:spPr>
      </p:pic>
      <p:pic>
        <p:nvPicPr>
          <p:cNvPr id="4" name="02 Дорожка 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28596" y="357166"/>
            <a:ext cx="928694" cy="928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ПЕВ\Му-му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85728"/>
            <a:ext cx="5214974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Admin\Мои документы\Мои рисунки\img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14290"/>
            <a:ext cx="5715040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Мои рисунки\img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42852"/>
            <a:ext cx="4216796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97436"/>
          </a:xfrm>
        </p:spPr>
        <p:txBody>
          <a:bodyPr>
            <a:normAutofit/>
          </a:bodyPr>
          <a:lstStyle/>
          <a:p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5400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785926"/>
            <a:ext cx="730792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5400" b="1" cap="all" spc="0" dirty="0" smtClean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spc="0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ИНСЦЕНИРОВАНИЕ </a:t>
            </a:r>
            <a:endParaRPr lang="ru-RU" sz="5400" b="1" cap="all" spc="0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26633" y="571480"/>
            <a:ext cx="5490734" cy="160043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Раунд </a:t>
            </a:r>
            <a:b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одиннадцатый</a:t>
            </a:r>
            <a:endParaRPr lang="ru-RU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гонг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42910" y="428604"/>
            <a:ext cx="1000132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solidFill>
                  <a:srgbClr val="FF0000"/>
                </a:solidFill>
              </a:rPr>
              <a:t>Имя какого русского писателя объединяет эти цитаты?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1. «В человеке всё должно быть прекрасно: и лицо, и одежда, и душа, и мысли…» 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2. «Он не просто описывал жизнь, но жаждал переделать её, чтобы она стала умнее, человечнее, радостнее…» 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3. «Его проза, пожалуй, самая «населённая» в мировой литературе: в ней живут почти восемь тысяч персонажей».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6643670" y="6215058"/>
            <a:ext cx="2500330" cy="642942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Проверка ответа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Презентация разработана</a:t>
            </a:r>
            <a:br>
              <a:rPr lang="ru-RU" sz="4000" dirty="0" smtClean="0"/>
            </a:br>
            <a:r>
              <a:rPr lang="ru-RU" sz="4000" dirty="0" smtClean="0"/>
              <a:t>учителем русского языка и литературы</a:t>
            </a:r>
            <a:br>
              <a:rPr lang="ru-RU" sz="4000" dirty="0" smtClean="0"/>
            </a:br>
            <a:r>
              <a:rPr lang="ru-RU" sz="4000" dirty="0" smtClean="0"/>
              <a:t>МОУ СОШ №3</a:t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4000" dirty="0" err="1" smtClean="0"/>
              <a:t>г-к</a:t>
            </a:r>
            <a:r>
              <a:rPr lang="ru-RU" sz="4000" dirty="0" smtClean="0"/>
              <a:t>. Анапа, с. Витязево </a:t>
            </a:r>
            <a:br>
              <a:rPr lang="ru-RU" sz="4000" dirty="0" smtClean="0"/>
            </a:br>
            <a:r>
              <a:rPr lang="ru-RU" sz="4000" dirty="0" smtClean="0"/>
              <a:t>Поповой Еленой Витальевной.</a:t>
            </a:r>
            <a:endParaRPr lang="ru-RU" sz="4000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ПРОВЕРКА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1. …проник в дом врага своего в качестве учителя-француза…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                                   (Дубровский) 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      2. …выпросил у царицы черевички для любимой…               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                                (Кузнец </a:t>
            </a:r>
            <a:r>
              <a:rPr lang="ru-RU" dirty="0" err="1" smtClean="0">
                <a:solidFill>
                  <a:schemeClr val="bg1"/>
                </a:solidFill>
              </a:rPr>
              <a:t>Вакула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3. …сгорел заживо…   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                                  (Тарас </a:t>
            </a:r>
            <a:r>
              <a:rPr lang="ru-RU" dirty="0" err="1" smtClean="0">
                <a:solidFill>
                  <a:schemeClr val="bg1"/>
                </a:solidFill>
              </a:rPr>
              <a:t>Бульба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286644" y="6215058"/>
            <a:ext cx="1857356" cy="642942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Вопросы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571504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ПРОВЕРКА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chemeClr val="bg1"/>
                </a:solidFill>
              </a:rPr>
              <a:t>1. …Есть ещё порох в пороховницах… </a:t>
            </a:r>
            <a:br>
              <a:rPr lang="ru-RU" sz="3100" dirty="0" smtClean="0">
                <a:solidFill>
                  <a:schemeClr val="bg1"/>
                </a:solidFill>
              </a:rPr>
            </a:br>
            <a:r>
              <a:rPr lang="ru-RU" sz="3100" dirty="0" smtClean="0">
                <a:solidFill>
                  <a:schemeClr val="bg1"/>
                </a:solidFill>
              </a:rPr>
              <a:t>                                                   (Тарас </a:t>
            </a:r>
            <a:r>
              <a:rPr lang="ru-RU" sz="3100" dirty="0" err="1" smtClean="0">
                <a:solidFill>
                  <a:schemeClr val="bg1"/>
                </a:solidFill>
              </a:rPr>
              <a:t>Бульба</a:t>
            </a:r>
            <a:r>
              <a:rPr lang="ru-RU" sz="3100" dirty="0" smtClean="0">
                <a:solidFill>
                  <a:schemeClr val="bg1"/>
                </a:solidFill>
              </a:rPr>
              <a:t>)</a:t>
            </a:r>
            <a:br>
              <a:rPr lang="ru-RU" sz="3100" dirty="0" smtClean="0">
                <a:solidFill>
                  <a:schemeClr val="bg1"/>
                </a:solidFill>
              </a:rPr>
            </a:br>
            <a:r>
              <a:rPr lang="ru-RU" sz="3100" dirty="0" smtClean="0">
                <a:solidFill>
                  <a:schemeClr val="bg1"/>
                </a:solidFill>
              </a:rPr>
              <a:t>2. …Кто бы мог думать, что человеческая пища в первоначальном виде летает, плавает и на деревьях растёт…                                                                                      </a:t>
            </a:r>
            <a:br>
              <a:rPr lang="ru-RU" sz="3100" dirty="0" smtClean="0">
                <a:solidFill>
                  <a:schemeClr val="bg1"/>
                </a:solidFill>
              </a:rPr>
            </a:br>
            <a:r>
              <a:rPr lang="ru-RU" sz="3100" dirty="0" smtClean="0">
                <a:solidFill>
                  <a:schemeClr val="bg1"/>
                </a:solidFill>
              </a:rPr>
              <a:t>                                                           (Генерал)</a:t>
            </a:r>
            <a:br>
              <a:rPr lang="ru-RU" sz="3100" dirty="0" smtClean="0">
                <a:solidFill>
                  <a:schemeClr val="bg1"/>
                </a:solidFill>
              </a:rPr>
            </a:br>
            <a:r>
              <a:rPr lang="ru-RU" sz="3100" dirty="0" smtClean="0">
                <a:solidFill>
                  <a:schemeClr val="bg1"/>
                </a:solidFill>
              </a:rPr>
              <a:t>3. …Пора обратить внимание на подобных господ, не желающих подчиняться постановлениям! Как оштрафуют его </a:t>
            </a:r>
            <a:r>
              <a:rPr lang="ru-RU" sz="3100" dirty="0" err="1" smtClean="0">
                <a:solidFill>
                  <a:schemeClr val="bg1"/>
                </a:solidFill>
              </a:rPr>
              <a:t>мерзавца</a:t>
            </a:r>
            <a:r>
              <a:rPr lang="ru-RU" sz="3100" dirty="0" smtClean="0">
                <a:solidFill>
                  <a:schemeClr val="bg1"/>
                </a:solidFill>
              </a:rPr>
              <a:t>, так он узнает у меня, что значит собака и прочий бродячий скот! Я ему покажу кузькину мать!...                                              </a:t>
            </a:r>
            <a:br>
              <a:rPr lang="ru-RU" sz="3100" dirty="0" smtClean="0">
                <a:solidFill>
                  <a:schemeClr val="bg1"/>
                </a:solidFill>
              </a:rPr>
            </a:br>
            <a:r>
              <a:rPr lang="ru-RU" sz="3100" dirty="0" smtClean="0">
                <a:solidFill>
                  <a:schemeClr val="bg1"/>
                </a:solidFill>
              </a:rPr>
              <a:t>                                   (Надзиратель Очумелов)</a:t>
            </a:r>
            <a:br>
              <a:rPr lang="ru-RU" sz="3100" dirty="0" smtClean="0">
                <a:solidFill>
                  <a:schemeClr val="bg1"/>
                </a:solidFill>
              </a:rPr>
            </a:br>
            <a:r>
              <a:rPr lang="ru-RU" sz="3100" dirty="0" smtClean="0">
                <a:solidFill>
                  <a:schemeClr val="bg1"/>
                </a:solidFill>
              </a:rPr>
              <a:t>                                    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215206" y="6215058"/>
            <a:ext cx="1928794" cy="642942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Вопросы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А.П.Чехов </a:t>
            </a:r>
            <a:endParaRPr lang="ru-RU" sz="6000" dirty="0"/>
          </a:p>
        </p:txBody>
      </p:sp>
      <p:pic>
        <p:nvPicPr>
          <p:cNvPr id="1027" name="Picture 3" descr="H:\ПЕВ\Чехов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1071546"/>
            <a:ext cx="4429156" cy="5500726"/>
          </a:xfrm>
          <a:prstGeom prst="rect">
            <a:avLst/>
          </a:prstGeom>
          <a:noFill/>
        </p:spPr>
      </p:pic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7215206" y="6215058"/>
            <a:ext cx="1928794" cy="642942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Вопросы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ПРОВЕРКА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solidFill>
                  <a:schemeClr val="bg1"/>
                </a:solidFill>
              </a:rPr>
              <a:t>1. Преувеличение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2. Скрытое сравнение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3. Художественное определение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4. Представление неодушевлённого предмета или явления в виде живого лица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5. То, о чём говорится в произведении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6. Хорей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7. Дактиль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8. Ямб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9. Рифмовка парная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215206" y="6215058"/>
            <a:ext cx="1928794" cy="642942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Вопросы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4297370"/>
          </a:xfrm>
        </p:spPr>
        <p:txBody>
          <a:bodyPr>
            <a:noAutofit/>
          </a:bodyPr>
          <a:lstStyle/>
          <a:p>
            <a:r>
              <a:rPr lang="ru-RU" sz="7000" dirty="0" smtClean="0">
                <a:solidFill>
                  <a:srgbClr val="FF0000"/>
                </a:solidFill>
              </a:rPr>
              <a:t>ПРОВЕРКА</a:t>
            </a:r>
            <a:br>
              <a:rPr lang="ru-RU" sz="7000" dirty="0" smtClean="0">
                <a:solidFill>
                  <a:srgbClr val="FF0000"/>
                </a:solidFill>
              </a:rPr>
            </a:br>
            <a:r>
              <a:rPr lang="ru-RU" sz="7000" dirty="0" smtClean="0">
                <a:solidFill>
                  <a:srgbClr val="FF0000"/>
                </a:solidFill>
              </a:rPr>
              <a:t/>
            </a:r>
            <a:br>
              <a:rPr lang="ru-RU" sz="7000" dirty="0" smtClean="0">
                <a:solidFill>
                  <a:srgbClr val="FF0000"/>
                </a:solidFill>
              </a:rPr>
            </a:br>
            <a:r>
              <a:rPr lang="ru-RU" sz="7000" dirty="0" smtClean="0">
                <a:solidFill>
                  <a:schemeClr val="bg1"/>
                </a:solidFill>
              </a:rPr>
              <a:t>1. Герасим</a:t>
            </a:r>
            <a:endParaRPr lang="ru-RU" sz="7000" dirty="0">
              <a:solidFill>
                <a:schemeClr val="bg1"/>
              </a:solidFill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215206" y="6215058"/>
            <a:ext cx="1928794" cy="642942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Вопросы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85794"/>
            <a:ext cx="8229600" cy="4297370"/>
          </a:xfrm>
        </p:spPr>
        <p:txBody>
          <a:bodyPr/>
          <a:lstStyle/>
          <a:p>
            <a:r>
              <a:rPr lang="ru-RU" sz="7000" dirty="0" smtClean="0">
                <a:solidFill>
                  <a:srgbClr val="FF0000"/>
                </a:solidFill>
              </a:rPr>
              <a:t>ПРОВЕРКА</a:t>
            </a:r>
            <a:br>
              <a:rPr lang="ru-RU" sz="7000" dirty="0" smtClean="0">
                <a:solidFill>
                  <a:srgbClr val="FF0000"/>
                </a:solidFill>
              </a:rPr>
            </a:br>
            <a:r>
              <a:rPr lang="ru-RU" sz="7000" dirty="0" smtClean="0">
                <a:solidFill>
                  <a:srgbClr val="FF0000"/>
                </a:solidFill>
              </a:rPr>
              <a:t/>
            </a:r>
            <a:br>
              <a:rPr lang="ru-RU" sz="7000" dirty="0" smtClean="0">
                <a:solidFill>
                  <a:srgbClr val="FF0000"/>
                </a:solidFill>
              </a:rPr>
            </a:br>
            <a:r>
              <a:rPr lang="ru-RU" sz="7000" dirty="0" smtClean="0">
                <a:solidFill>
                  <a:schemeClr val="bg1"/>
                </a:solidFill>
              </a:rPr>
              <a:t>2. </a:t>
            </a:r>
            <a:r>
              <a:rPr lang="ru-RU" sz="7000" dirty="0" err="1" smtClean="0">
                <a:solidFill>
                  <a:schemeClr val="bg1"/>
                </a:solidFill>
              </a:rPr>
              <a:t>Митраша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215206" y="6215058"/>
            <a:ext cx="1928794" cy="642942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Вопросы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4297370"/>
          </a:xfrm>
        </p:spPr>
        <p:txBody>
          <a:bodyPr>
            <a:normAutofit/>
          </a:bodyPr>
          <a:lstStyle/>
          <a:p>
            <a:r>
              <a:rPr lang="ru-RU" sz="7000" dirty="0" smtClean="0">
                <a:solidFill>
                  <a:srgbClr val="FF0000"/>
                </a:solidFill>
              </a:rPr>
              <a:t>ПРОВЕРКА</a:t>
            </a:r>
            <a:br>
              <a:rPr lang="ru-RU" sz="7000" dirty="0" smtClean="0">
                <a:solidFill>
                  <a:srgbClr val="FF0000"/>
                </a:solidFill>
              </a:rPr>
            </a:br>
            <a:r>
              <a:rPr lang="ru-RU" sz="7000" dirty="0" smtClean="0">
                <a:solidFill>
                  <a:schemeClr val="bg1"/>
                </a:solidFill>
              </a:rPr>
              <a:t/>
            </a:r>
            <a:br>
              <a:rPr lang="ru-RU" sz="7000" dirty="0" smtClean="0">
                <a:solidFill>
                  <a:schemeClr val="bg1"/>
                </a:solidFill>
              </a:rPr>
            </a:br>
            <a:r>
              <a:rPr lang="ru-RU" sz="7000" dirty="0" smtClean="0">
                <a:solidFill>
                  <a:schemeClr val="bg1"/>
                </a:solidFill>
              </a:rPr>
              <a:t>3. Тарас </a:t>
            </a:r>
            <a:r>
              <a:rPr lang="ru-RU" sz="7000" dirty="0" err="1" smtClean="0">
                <a:solidFill>
                  <a:schemeClr val="bg1"/>
                </a:solidFill>
              </a:rPr>
              <a:t>Бульба</a:t>
            </a:r>
            <a:endParaRPr lang="ru-RU" sz="7000" dirty="0">
              <a:solidFill>
                <a:schemeClr val="bg1"/>
              </a:solidFill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215206" y="6215058"/>
            <a:ext cx="1928794" cy="642942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Вопросы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ПРОВЕРКА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</a:rPr>
              <a:t>Пушкин – Михайловское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Лермонтов – Тарханы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Тургенев – Спасское-Лутовиново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Гоголь – Большие Сорочинцы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Некрасов – Грешнёво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Чехов - Таганрог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7215206" y="6215058"/>
            <a:ext cx="1928794" cy="642942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Вопросы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857496"/>
            <a:ext cx="9144000" cy="3297238"/>
          </a:xfrm>
        </p:spPr>
        <p:txBody>
          <a:bodyPr>
            <a:normAutofit/>
          </a:bodyPr>
          <a:lstStyle/>
          <a:p>
            <a:r>
              <a:rPr lang="ru-RU" sz="5300" dirty="0" smtClean="0">
                <a:solidFill>
                  <a:srgbClr val="7030A0"/>
                </a:solidFill>
              </a:rPr>
              <a:t>ТЕПЕРЬ  УЗНЕМ  ТОЧНО,</a:t>
            </a:r>
            <a:br>
              <a:rPr lang="ru-RU" sz="5300" dirty="0" smtClean="0">
                <a:solidFill>
                  <a:srgbClr val="7030A0"/>
                </a:solidFill>
              </a:rPr>
            </a:br>
            <a:r>
              <a:rPr lang="ru-RU" sz="5300" dirty="0" smtClean="0">
                <a:solidFill>
                  <a:srgbClr val="7030A0"/>
                </a:solidFill>
              </a:rPr>
              <a:t>  КТО  СМОГ  ТЕОРИЮ  </a:t>
            </a:r>
            <a:br>
              <a:rPr lang="ru-RU" sz="5300" dirty="0" smtClean="0">
                <a:solidFill>
                  <a:srgbClr val="7030A0"/>
                </a:solidFill>
              </a:rPr>
            </a:br>
            <a:r>
              <a:rPr lang="ru-RU" sz="5300" dirty="0" smtClean="0">
                <a:solidFill>
                  <a:srgbClr val="7030A0"/>
                </a:solidFill>
              </a:rPr>
              <a:t>   УСВОИТЬ  ПРОЧНО…</a:t>
            </a:r>
            <a:endParaRPr lang="ru-RU" sz="5300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428604"/>
            <a:ext cx="5496135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РАУНД  ВТОРОЙ</a:t>
            </a:r>
            <a:endParaRPr lang="ru-RU" sz="7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5" name="гонг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42910" y="428604"/>
            <a:ext cx="928694" cy="9286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6072230"/>
          </a:xfrm>
        </p:spPr>
        <p:txBody>
          <a:bodyPr>
            <a:normAutofit fontScale="90000"/>
          </a:bodyPr>
          <a:lstStyle/>
          <a:p>
            <a:pPr algn="l">
              <a:lnSpc>
                <a:spcPct val="130000"/>
              </a:lnSpc>
            </a:pPr>
            <a:r>
              <a:rPr lang="ru-RU" dirty="0" smtClean="0">
                <a:solidFill>
                  <a:schemeClr val="bg1"/>
                </a:solidFill>
              </a:rPr>
              <a:t>1.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Гипербола – это….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2. Метафора – это…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3. Эпитет – это…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4. Олицетворение – это…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5. Тема произведения – это…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6. Назовите двусложный размер  с ударением на первом слоге.   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7. Назовите трёхсложный размер  с ударением на первом слоге.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5715040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200" b="1" dirty="0" smtClean="0"/>
              <a:t>8.Определите стихотворный размер: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i="1" dirty="0" smtClean="0">
                <a:solidFill>
                  <a:schemeClr val="bg1"/>
                </a:solidFill>
              </a:rPr>
              <a:t>Мороз и солнце; день чудесный!</a:t>
            </a:r>
            <a:br>
              <a:rPr lang="ru-RU" sz="3200" i="1" dirty="0" smtClean="0">
                <a:solidFill>
                  <a:schemeClr val="bg1"/>
                </a:solidFill>
              </a:rPr>
            </a:br>
            <a:r>
              <a:rPr lang="ru-RU" sz="3200" i="1" dirty="0" smtClean="0">
                <a:solidFill>
                  <a:schemeClr val="bg1"/>
                </a:solidFill>
              </a:rPr>
              <a:t>Ещё ты дремлешь, друг прелестный…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b="1" dirty="0" smtClean="0"/>
              <a:t>9. Определите вид рифмовки: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i="1" dirty="0" smtClean="0">
                <a:solidFill>
                  <a:schemeClr val="bg1"/>
                </a:solidFill>
              </a:rPr>
              <a:t>Сижу за решёткой в темнице сырой.</a:t>
            </a:r>
            <a:br>
              <a:rPr lang="ru-RU" sz="3200" i="1" dirty="0" smtClean="0">
                <a:solidFill>
                  <a:schemeClr val="bg1"/>
                </a:solidFill>
              </a:rPr>
            </a:br>
            <a:r>
              <a:rPr lang="ru-RU" sz="3200" i="1" dirty="0" smtClean="0">
                <a:solidFill>
                  <a:schemeClr val="bg1"/>
                </a:solidFill>
              </a:rPr>
              <a:t>Вскормлённый в неволе орёл  </a:t>
            </a:r>
            <a:br>
              <a:rPr lang="ru-RU" sz="3200" i="1" dirty="0" smtClean="0">
                <a:solidFill>
                  <a:schemeClr val="bg1"/>
                </a:solidFill>
              </a:rPr>
            </a:br>
            <a:r>
              <a:rPr lang="ru-RU" sz="3200" i="1" dirty="0" smtClean="0">
                <a:solidFill>
                  <a:schemeClr val="bg1"/>
                </a:solidFill>
              </a:rPr>
              <a:t>                                                   молодой,</a:t>
            </a:r>
            <a:br>
              <a:rPr lang="ru-RU" sz="3200" i="1" dirty="0" smtClean="0">
                <a:solidFill>
                  <a:schemeClr val="bg1"/>
                </a:solidFill>
              </a:rPr>
            </a:br>
            <a:r>
              <a:rPr lang="ru-RU" sz="3200" i="1" dirty="0" smtClean="0">
                <a:solidFill>
                  <a:schemeClr val="bg1"/>
                </a:solidFill>
              </a:rPr>
              <a:t>Мой грустный товарищ, махая            </a:t>
            </a:r>
            <a:br>
              <a:rPr lang="ru-RU" sz="3200" i="1" dirty="0" smtClean="0">
                <a:solidFill>
                  <a:schemeClr val="bg1"/>
                </a:solidFill>
              </a:rPr>
            </a:br>
            <a:r>
              <a:rPr lang="ru-RU" sz="3200" i="1" dirty="0" smtClean="0">
                <a:solidFill>
                  <a:schemeClr val="bg1"/>
                </a:solidFill>
              </a:rPr>
              <a:t>                                                     крылом, </a:t>
            </a:r>
            <a:br>
              <a:rPr lang="ru-RU" sz="3200" i="1" dirty="0" smtClean="0">
                <a:solidFill>
                  <a:schemeClr val="bg1"/>
                </a:solidFill>
              </a:rPr>
            </a:br>
            <a:r>
              <a:rPr lang="ru-RU" sz="3200" i="1" dirty="0" smtClean="0">
                <a:solidFill>
                  <a:schemeClr val="bg1"/>
                </a:solidFill>
              </a:rPr>
              <a:t>Кровавую пищу клюёт под окном.</a:t>
            </a: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6643670" y="6215058"/>
            <a:ext cx="2500330" cy="642942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Проверка ответа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714357"/>
            <a:ext cx="6357982" cy="517064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7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РАУНД  ТРЕТИЙ</a:t>
            </a:r>
          </a:p>
          <a:p>
            <a:pPr algn="ctr"/>
            <a:endParaRPr lang="ru-RU" sz="5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7000" b="1" cap="all" dirty="0" smtClean="0">
                <a:ln/>
                <a:solidFill>
                  <a:srgbClr val="7030A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УЗНАЙ  писателя!</a:t>
            </a:r>
            <a:endParaRPr lang="ru-RU" sz="7000" b="1" cap="all" spc="0" dirty="0">
              <a:ln/>
              <a:solidFill>
                <a:srgbClr val="7030A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гонг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28596" y="285728"/>
            <a:ext cx="1000132" cy="1000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</TotalTime>
  <Words>595</Words>
  <Application>Microsoft Office PowerPoint</Application>
  <PresentationFormat>Экран (4:3)</PresentationFormat>
  <Paragraphs>94</Paragraphs>
  <Slides>58</Slides>
  <Notes>1</Notes>
  <HiddenSlides>0</HiddenSlides>
  <MMClips>15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59" baseType="lpstr">
      <vt:lpstr>Апекс</vt:lpstr>
      <vt:lpstr>ЛИТЕРАТУРНАЯ   ИГРА ЧТО?  ГДЕ?  КОГДА?</vt:lpstr>
      <vt:lpstr>Слайд 2</vt:lpstr>
      <vt:lpstr>  КТО  ИЗ ЛИТЕРАТУРНЫХ  ГЕРОЕВ…  1. …проник в дом врага своего в качестве учителя-француза… 2. …выпросил у царицы черевички для любимой… 3. …сгорел заживо…  </vt:lpstr>
      <vt:lpstr> КОМУ ПРИНАДЛЕЖАТ СЛОВА? 1. …Есть ещё порох в пороховницах… 2. …Кто бы мог думать, что человеческая пища в первоначальном виде летает, плавает и на деревьях растёт… 3. …Пора обратить внимание на подобных господ, не желающих подчиняться постановлениям! Как оштрафуют его мерзавца, так он узнает у меня, что значит собака и прочий бродячий скот! Я ему покажу кузькину мать!... </vt:lpstr>
      <vt:lpstr>Имя какого русского писателя объединяет эти цитаты? 1. «В человеке всё должно быть прекрасно: и лицо, и одежда, и душа, и мысли…»  2. «Он не просто описывал жизнь, но жаждал переделать её, чтобы она стала умнее, человечнее, радостнее…»  3. «Его проза, пожалуй, самая «населённая» в мировой литературе: в ней живут почти восемь тысяч персонажей».</vt:lpstr>
      <vt:lpstr>ТЕПЕРЬ  УЗНЕМ  ТОЧНО,   КТО  СМОГ  ТЕОРИЮ      УСВОИТЬ  ПРОЧНО…</vt:lpstr>
      <vt:lpstr>1. Гипербола – это…. 2. Метафора – это… 3. Эпитет – это… 4. Олицетворение – это… 5. Тема произведения – это…  6. Назовите двусложный размер  с ударением на первом слоге.     7. Назовите трёхсложный размер  с ударением на первом слоге.</vt:lpstr>
      <vt:lpstr>  8.Определите стихотворный размер: Мороз и солнце; день чудесный! Ещё ты дремлешь, друг прелестный… 9. Определите вид рифмовки: Сижу за решёткой в темнице сырой. Вскормлённый в неволе орёл                                                      молодой, Мой грустный товарищ, махая                                                                  крылом,  Кровавую пищу клюёт под окном.  </vt:lpstr>
      <vt:lpstr>Слайд 9</vt:lpstr>
      <vt:lpstr>Слайд 10</vt:lpstr>
      <vt:lpstr>Слайд 11</vt:lpstr>
      <vt:lpstr>1. Родился в Москве в 1814 году, в семье отставного капитана и богатой наследницы, урождённой Арсеньевой.</vt:lpstr>
      <vt:lpstr>Слайд 13</vt:lpstr>
      <vt:lpstr>1. Родился в 1860 году в Таганроге.</vt:lpstr>
      <vt:lpstr>Слайд 15</vt:lpstr>
      <vt:lpstr>  </vt:lpstr>
      <vt:lpstr>1.Мужчина двенадцати вершков роста, сложенный богатырём… Одарённый необычайной силой, он работал за четверых – дело спорилось в его руках… Славный он был мужик, и не будь его несчастье, всякая девка охотно пошла бы за него замуж…</vt:lpstr>
      <vt:lpstr>2. Ему было всего только десять лет с хвостиком. Он был коротенький, но очень плотный, лобастый, затылок широкий. Это был мальчик упрямый и сильный. «Мужичок в мешочке» называли его между собой учителя в школе.</vt:lpstr>
      <vt:lpstr>Слайд 19</vt:lpstr>
      <vt:lpstr>Слайд 20</vt:lpstr>
      <vt:lpstr>Слайд 21</vt:lpstr>
      <vt:lpstr>Слайд 22</vt:lpstr>
      <vt:lpstr>1.У лукоморья дуб зелёный, Златая цепь на дубе том. И днём и ночью кот учёный Всё ходит по цепи кругом.</vt:lpstr>
      <vt:lpstr>1.У лукоморья дуб зелёный, Златая цепь на дубе том. И днём и ночью кот учёный Всё ходит по цепи кругом.                                 А.С.Пушкин                   «Руслан и Людмила»</vt:lpstr>
      <vt:lpstr>2. Как сходилися, собиралися Удалые бойцы московские На Москву-реку, на кулачный бой, Разгуляться для праздника, потешиться.</vt:lpstr>
      <vt:lpstr>2. Как сходилися, собиралися Удалые бойцы московские На Москву-реку, на кулачный бой, Разгуляться для праздника, потешиться.                             М.Ю.Лермонтов              «Песня про царя Ивана                              Васильевича…»</vt:lpstr>
      <vt:lpstr>3.  …А поворотись-ка, сын! Экий ты смешной какой! Что это на вас за поповские подрясники? И эдак все ходят в академии?</vt:lpstr>
      <vt:lpstr>3.  …А поворотись-ка, сын! Экий ты смешной какой! Что это на вас за поповские подрясники? И эдак все ходят в академии?                                    Н.В.Гоголь                           «Тарас Бульба»</vt:lpstr>
      <vt:lpstr>4. Через базарную площадь идёт полицейский надзиратель в новой шинели и с узелком в руке.</vt:lpstr>
      <vt:lpstr>4. Через базарную площадь идёт полицейский надзиратель в новой шинели и с узелком в руке.                                      А.П.Чехов                                   «Хамелеон»</vt:lpstr>
      <vt:lpstr>5.…Во дни сомнений, во дни тягостных раздумий о судьбах моей родины, - ты один мне поддержка и опора, о великий, могучий, правдивый и свободный русский язык!...</vt:lpstr>
      <vt:lpstr>5.…Во дни сомнений, во дни тягостных раздумий о судьбах моей родины, - ты один мне поддержка и опора, о великий, могучий, правдивый и свободный русский язык!...                                       И.С.Тургенев                                  «Русский язык»</vt:lpstr>
      <vt:lpstr>6. На вокзале Николаевской железной дороги встретились два приятеля…  Приятели троекратно облобызались и устремили друг на друга глаза, полные слёз…</vt:lpstr>
      <vt:lpstr>6. На вокзале Николаевской железной дороги встретились два приятеля…  Приятели троекратно облобызались и устремили друг на друга глаза, полные слёз…                                      А.П.Чехов                    «Толстый и тонкий»</vt:lpstr>
      <vt:lpstr>7… Эту привычку к труду благородную Нам бы не худо с тобой перенять… Благослови же работу народную И научись мужика уважать. </vt:lpstr>
      <vt:lpstr>7… Эту привычку к труду благородную Нам бы не худо с тобой перенять… Благослови же работу народную И научись мужика уважать.                                     Н.А.Некрасов                           «Железная дорога» </vt:lpstr>
      <vt:lpstr> РАУНД   СЕДЬМОЙ  Жанры  </vt:lpstr>
      <vt:lpstr> 1. «Тарас Бульба» 2. «Толстый и тонкий» 3. «Полтава» 4. «Повесть о том, как один мужик двух генералов прокормил» 5. «Железная дорога»</vt:lpstr>
      <vt:lpstr>Проверка 1. «Тарас Бульба» - повесть 2. «Толстый и тонкий» - рассказ 3. «Полтава» - поэма 4. «Повесть о том, как один мужик двух генералов прокормил» - сказка 5. «Железная дорога» -стихотворение</vt:lpstr>
      <vt:lpstr>Слайд 40</vt:lpstr>
      <vt:lpstr>  1.«Двадцать один стол» 2.«Письма рыбака» 3.«Счастье от глупости» 4.«Шумная Волга» 5.«Сын прапорщика»  </vt:lpstr>
      <vt:lpstr>Проверка 1. «Двенадцать стульев» 2. «Записки охотника» 3. «Горе от ума» 4. «Тихий Дон» 5. «Капитанская дочка» </vt:lpstr>
      <vt:lpstr>Слайд 43</vt:lpstr>
      <vt:lpstr>Слайд 44</vt:lpstr>
      <vt:lpstr>Слайд 45</vt:lpstr>
      <vt:lpstr>Слайд 46</vt:lpstr>
      <vt:lpstr>Слайд 47</vt:lpstr>
      <vt:lpstr>Слайд 48</vt:lpstr>
      <vt:lpstr>    </vt:lpstr>
      <vt:lpstr>Презентация разработана учителем русского языка и литературы МОУ СОШ №3  г-к. Анапа, с. Витязево  Поповой Еленой Витальевной.</vt:lpstr>
      <vt:lpstr> ПРОВЕРКА  1. …проник в дом врага своего в качестве учителя-француза…                                     (Дубровский)          2. …выпросил у царицы черевички для любимой…                                                  (Кузнец Вакула) 3. …сгорел заживо…                                       (Тарас Бульба) </vt:lpstr>
      <vt:lpstr>ПРОВЕРКА 1. …Есть ещё порох в пороховницах…                                                     (Тарас Бульба) 2. …Кто бы мог думать, что человеческая пища в первоначальном виде летает, плавает и на деревьях растёт…                                                                                                                                                  (Генерал) 3. …Пора обратить внимание на подобных господ, не желающих подчиняться постановлениям! Как оштрафуют его мерзавца, так он узнает у меня, что значит собака и прочий бродячий скот! Я ему покажу кузькину мать!...                                                                                  (Надзиратель Очумелов)                                      </vt:lpstr>
      <vt:lpstr>А.П.Чехов </vt:lpstr>
      <vt:lpstr>ПРОВЕРКА 1. Преувеличение 2. Скрытое сравнение 3. Художественное определение 4. Представление неодушевлённого предмета или явления в виде живого лица 5. То, о чём говорится в произведении 6. Хорей 7. Дактиль 8. Ямб 9. Рифмовка парная</vt:lpstr>
      <vt:lpstr>ПРОВЕРКА  1. Герасим</vt:lpstr>
      <vt:lpstr>ПРОВЕРКА  2. Митраша </vt:lpstr>
      <vt:lpstr>ПРОВЕРКА  3. Тарас Бульба</vt:lpstr>
      <vt:lpstr>ПРОВЕРКА Пушкин – Михайловское Лермонтов – Тарханы Тургенев – Спасское-Лутовиново Гоголь – Большие Сорочинцы Некрасов – Грешнёво Чехов - Таганрог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ИНТЕЛЛЕКТУАЛЬНАЯ  ИГРА ЧТО?  ГДЕ?  КОГДА?</dc:title>
  <dc:creator>Debil</dc:creator>
  <cp:lastModifiedBy>ANKA</cp:lastModifiedBy>
  <cp:revision>69</cp:revision>
  <dcterms:created xsi:type="dcterms:W3CDTF">2010-02-12T19:55:18Z</dcterms:created>
  <dcterms:modified xsi:type="dcterms:W3CDTF">2011-05-18T11:00:50Z</dcterms:modified>
</cp:coreProperties>
</file>